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412" r:id="rId2"/>
    <p:sldId id="436" r:id="rId3"/>
    <p:sldId id="441" r:id="rId4"/>
    <p:sldId id="325" r:id="rId5"/>
    <p:sldId id="329" r:id="rId6"/>
    <p:sldId id="330" r:id="rId7"/>
    <p:sldId id="333" r:id="rId8"/>
    <p:sldId id="443" r:id="rId9"/>
    <p:sldId id="444" r:id="rId10"/>
    <p:sldId id="339" r:id="rId11"/>
    <p:sldId id="340" r:id="rId12"/>
    <p:sldId id="420" r:id="rId13"/>
    <p:sldId id="435" r:id="rId14"/>
    <p:sldId id="343" r:id="rId15"/>
    <p:sldId id="437" r:id="rId16"/>
    <p:sldId id="417" r:id="rId17"/>
    <p:sldId id="432" r:id="rId18"/>
    <p:sldId id="433" r:id="rId19"/>
    <p:sldId id="434" r:id="rId20"/>
    <p:sldId id="419" r:id="rId21"/>
    <p:sldId id="440" r:id="rId22"/>
    <p:sldId id="415" r:id="rId23"/>
    <p:sldId id="425" r:id="rId24"/>
    <p:sldId id="421" r:id="rId25"/>
    <p:sldId id="442" r:id="rId26"/>
    <p:sldId id="408" r:id="rId27"/>
    <p:sldId id="409" r:id="rId28"/>
    <p:sldId id="439" r:id="rId29"/>
    <p:sldId id="364" r:id="rId30"/>
    <p:sldId id="391" r:id="rId31"/>
    <p:sldId id="42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4" autoAdjust="0"/>
    <p:restoredTop sz="76642" autoAdjust="0"/>
  </p:normalViewPr>
  <p:slideViewPr>
    <p:cSldViewPr snapToGrid="0" snapToObjects="1">
      <p:cViewPr>
        <p:scale>
          <a:sx n="100" d="100"/>
          <a:sy n="100" d="100"/>
        </p:scale>
        <p:origin x="-1400" y="-8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02/02/15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10</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13</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14</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15</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a:t>
            </a:r>
          </a:p>
          <a:p>
            <a:endParaRPr lang="en-US" baseline="0" dirty="0" smtClean="0"/>
          </a:p>
          <a:p>
            <a:r>
              <a:rPr lang="en-US" baseline="0" dirty="0" smtClean="0"/>
              <a:t>Assembly software breaks the reads down into overlapping </a:t>
            </a:r>
            <a:r>
              <a:rPr lang="en-US" baseline="0" dirty="0" err="1" smtClean="0"/>
              <a:t>kmers</a:t>
            </a:r>
            <a:r>
              <a:rPr lang="en-US" baseline="0" dirty="0" smtClean="0"/>
              <a:t>, and by following paths of overlap reconstitutes longer fragments from many reads.</a:t>
            </a:r>
          </a:p>
          <a:p>
            <a:endParaRPr lang="en-US" baseline="0" dirty="0" smtClean="0"/>
          </a:p>
          <a:p>
            <a:endParaRPr lang="en-US" baseline="0" dirty="0" smtClean="0"/>
          </a:p>
          <a:p>
            <a:r>
              <a:rPr lang="en-US" baseline="0" dirty="0" smtClean="0"/>
              <a:t>But SNPs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smtClean="0"/>
              <a:t>we’ve </a:t>
            </a:r>
            <a:r>
              <a:rPr lang="en-US" smtClean="0"/>
              <a:t>successfully</a:t>
            </a:r>
            <a:r>
              <a:rPr lang="en-US" baseline="0" smtClean="0"/>
              <a:t> </a:t>
            </a:r>
            <a:r>
              <a:rPr lang="en-US" baseline="0" dirty="0" smtClean="0"/>
              <a:t>applied the system</a:t>
            </a:r>
            <a:r>
              <a:rPr lang="en-US" dirty="0" smtClean="0"/>
              <a:t> to find thousands of candidate</a:t>
            </a:r>
            <a:r>
              <a:rPr lang="en-US" baseline="0" dirty="0" smtClean="0"/>
              <a:t> SNPs that may be linked to resistance to late blight resistance in </a:t>
            </a:r>
            <a:r>
              <a:rPr lang="en-US" baseline="0" dirty="0" err="1" smtClean="0"/>
              <a:t>unsequenced</a:t>
            </a:r>
            <a:r>
              <a:rPr lang="en-US" baseline="0" dirty="0" smtClean="0"/>
              <a:t> wild potato species.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So we implemented a system, called 2k+2 that separates our all the tangled bubbles.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it proved to make highly accurate predictions of the SNPs in the tangles (mean of 85%) smoothly across the whole genome without the need for other attributes.</a:t>
            </a:r>
          </a:p>
          <a:p>
            <a:endParaRPr lang="en-US" baseline="0" dirty="0" smtClean="0"/>
          </a:p>
          <a:p>
            <a:r>
              <a:rPr lang="en-US" baseline="0" dirty="0" smtClean="0"/>
              <a:t>Together these programs provide a powerful platform to find SNPs in situations where you lack a reference 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20</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from the sequence or assembly.  And to do this we take advantage of the fact that in forward genetic screens,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just</a:t>
            </a:r>
            <a:r>
              <a:rPr lang="en-US" baseline="0" dirty="0" smtClean="0"/>
              <a:t> </a:t>
            </a:r>
            <a:r>
              <a:rPr lang="en-US" dirty="0" smtClean="0"/>
              <a:t>reads, then the random order means that the distribution is smoothed out. We can put</a:t>
            </a:r>
            <a:r>
              <a:rPr lang="en-US" baseline="0" dirty="0" smtClean="0"/>
              <a:t> the peak back by reordering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 </a:t>
            </a:r>
            <a:r>
              <a:rPr lang="en-US" dirty="0" smtClean="0"/>
              <a:t>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other things going on in my group, not least we’ve been working on reaching wider, non-</a:t>
            </a:r>
            <a:r>
              <a:rPr lang="en-US" baseline="0" smtClean="0"/>
              <a:t>specialist groups.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So we’ve also been doing crowd-sourcing through citizen science projects. This is a shot of </a:t>
            </a:r>
            <a:r>
              <a:rPr lang="en-US" baseline="0" dirty="0" err="1" smtClean="0"/>
              <a:t>Fraxinus</a:t>
            </a:r>
            <a:r>
              <a:rPr lang="en-US" baseline="0" dirty="0" smtClean="0"/>
              <a:t>, a Facebook platform game that presents tricky multiple sequence alignment puzzles from our ash dieback data to a player and they can manually sort them out for us.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1171733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also producers</a:t>
            </a:r>
            <a:r>
              <a:rPr lang="en-US" baseline="0" dirty="0" smtClean="0"/>
              <a:t> of excellent high-quality open-source software, we regularly package our internal tools for the bioinformatics user and these have had a significant reception, receiving over 35000 downloads in total to date.</a:t>
            </a:r>
          </a:p>
          <a:p>
            <a:endParaRPr lang="en-US" baseline="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529990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projects we’ve got going on in my group that I wanted to tell you about. We</a:t>
            </a:r>
            <a:r>
              <a:rPr lang="fr-FR" dirty="0" smtClean="0"/>
              <a:t>’</a:t>
            </a:r>
            <a:r>
              <a:rPr lang="en-US" dirty="0" err="1" smtClean="0"/>
              <a:t>ve</a:t>
            </a:r>
            <a:r>
              <a:rPr lang="en-US" baseline="0" dirty="0" smtClean="0"/>
              <a:t> seen that we don’t need to feel restricted by the way we play science to get projects launched, we can make much better use of the people and expertise around us. We’ve also shown that with a bit of smart thinking we can get around the canonical ways of doing genomics.</a:t>
            </a:r>
          </a:p>
          <a:p>
            <a:endParaRPr lang="en-US" baseline="0" dirty="0" smtClean="0"/>
          </a:p>
          <a:p>
            <a:r>
              <a:rPr lang="en-US" baseline="0" dirty="0" smtClean="0"/>
              <a:t>Together these attitudes and approaches are going to help us germinate and grow our work even better.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3949076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26</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29</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30</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 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and and potential toxins like NLPs.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which is what we see here, that gave us insight into effector repertoires and potential toxins like NLPs.</a:t>
            </a:r>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7</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Diane Saunders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smtClean="0">
                <a:solidFill>
                  <a:schemeClr val="tx1"/>
                </a:solidFill>
                <a:effectLst/>
                <a:latin typeface="+mn-lt"/>
                <a:ea typeface="+mn-ea"/>
                <a:cs typeface="+mn-cs"/>
              </a:rPr>
              <a:t>ash dieback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8</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dirty="0" smtClean="0">
                <a:solidFill>
                  <a:schemeClr val="tx1"/>
                </a:solidFill>
                <a:effectLst/>
                <a:latin typeface="+mn-lt"/>
                <a:ea typeface="+mn-ea"/>
                <a:cs typeface="+mn-cs"/>
              </a:rPr>
              <a:t> Dong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9</a:t>
            </a:fld>
            <a:endParaRPr lang="en-US"/>
          </a:p>
        </p:txBody>
      </p:sp>
    </p:spTree>
    <p:extLst>
      <p:ext uri="{BB962C8B-B14F-4D97-AF65-F5344CB8AC3E}">
        <p14:creationId xmlns:p14="http://schemas.microsoft.com/office/powerpoint/2010/main" val="12811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02/02/15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02/02/15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02/02/15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02/02/15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02/02/15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02/02/15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02/02/15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02/02/15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02/02/15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02/02/15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02/02/15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02/02/15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8.gif"/></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6.jp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hyperlink" Target="http://www.fera.defra.gov.uk/" TargetMode="External"/><Relationship Id="rId8" Type="http://schemas.openxmlformats.org/officeDocument/2006/relationships/image" Target="../media/image51.gif"/><Relationship Id="rId9"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Multidisciplinary approaches</a:t>
            </a:r>
            <a:endParaRPr lang="en-US" sz="3200" dirty="0">
              <a:latin typeface="Helvetica"/>
              <a:cs typeface="Helvetica"/>
            </a:endParaRPr>
          </a:p>
        </p:txBody>
      </p:sp>
      <p:pic>
        <p:nvPicPr>
          <p:cNvPr id="3"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2475124"/>
            <a:ext cx="6709848" cy="417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1296466"/>
            <a:ext cx="3212960" cy="117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11362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rminating_seed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139700"/>
            <a:ext cx="9144000" cy="1320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latin typeface="Helvetica"/>
                <a:cs typeface="Helvetica"/>
              </a:rPr>
              <a:t>From small beginnings…</a:t>
            </a:r>
          </a:p>
          <a:p>
            <a:pPr algn="ctr"/>
            <a:r>
              <a:rPr lang="en-US" sz="4800" dirty="0" smtClean="0">
                <a:latin typeface="Helvetica"/>
                <a:cs typeface="Helvetica"/>
              </a:rPr>
              <a:t>Genomics projects can be grown</a:t>
            </a:r>
            <a:endParaRPr lang="en-US" sz="4800" dirty="0" smtClean="0">
              <a:latin typeface="Helvetica"/>
              <a:cs typeface="Helvetica"/>
            </a:endParaRPr>
          </a:p>
        </p:txBody>
      </p:sp>
    </p:spTree>
    <p:extLst>
      <p:ext uri="{BB962C8B-B14F-4D97-AF65-F5344CB8AC3E}">
        <p14:creationId xmlns:p14="http://schemas.microsoft.com/office/powerpoint/2010/main" val="29929766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32230" y="990022"/>
            <a:ext cx="3062269" cy="501675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err="1">
                <a:latin typeface="Delicious-Roman"/>
                <a:cs typeface="Delicious-Roman"/>
              </a:rPr>
              <a:t>Pilar</a:t>
            </a:r>
            <a:r>
              <a:rPr lang="en-US" sz="2000" dirty="0">
                <a:latin typeface="Delicious-Roman"/>
                <a:cs typeface="Delicious-Roman"/>
              </a:rPr>
              <a:t> </a:t>
            </a:r>
            <a:r>
              <a:rPr lang="en-US" sz="2000" dirty="0" err="1">
                <a:latin typeface="Delicious-Roman"/>
                <a:cs typeface="Delicious-Roman"/>
              </a:rPr>
              <a:t>Corredor</a:t>
            </a:r>
            <a:r>
              <a:rPr lang="en-US" sz="2000" dirty="0">
                <a:latin typeface="Delicious-Roman"/>
                <a:cs typeface="Delicious-Roman"/>
              </a:rPr>
              <a:t>-Moreno</a:t>
            </a: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smtClean="0">
                <a:latin typeface="Delicious-Roman"/>
                <a:cs typeface="Delicious-Roman"/>
              </a:rPr>
              <a:t>Graham </a:t>
            </a:r>
            <a:r>
              <a:rPr lang="en-US" sz="2000" dirty="0" err="1">
                <a:latin typeface="Delicious-Roman"/>
                <a:cs typeface="Delicious-Roman"/>
              </a:rPr>
              <a:t>Etherington</a:t>
            </a:r>
            <a:endParaRPr lang="en-US" sz="2000" dirty="0">
              <a:latin typeface="Delicious-Roman"/>
              <a:cs typeface="Delicious-Roman"/>
            </a:endParaRPr>
          </a:p>
          <a:p>
            <a:r>
              <a:rPr lang="en-US" sz="2000" dirty="0" smtClean="0">
                <a:latin typeface="Delicious-Roman"/>
                <a:cs typeface="Delicious-Roman"/>
              </a:rPr>
              <a:t>Ed </a:t>
            </a:r>
            <a:r>
              <a:rPr lang="en-US" sz="2000" dirty="0" err="1" smtClean="0">
                <a:latin typeface="Delicious-Roman"/>
                <a:cs typeface="Delicious-Roman"/>
              </a:rPr>
              <a:t>Chalstrey</a:t>
            </a:r>
            <a:endParaRPr lang="en-US" sz="2000" dirty="0" smtClean="0">
              <a:latin typeface="Delicious-Roman"/>
              <a:cs typeface="Delicious-Roman"/>
            </a:endParaRPr>
          </a:p>
          <a:p>
            <a:r>
              <a:rPr lang="en-US" sz="2000" dirty="0" err="1">
                <a:latin typeface="Delicious-Roman"/>
                <a:cs typeface="Delicious-Roman"/>
              </a:rPr>
              <a:t>Reda</a:t>
            </a:r>
            <a:r>
              <a:rPr lang="en-US" sz="2000" dirty="0">
                <a:latin typeface="Delicious-Roman"/>
                <a:cs typeface="Delicious-Roman"/>
              </a:rPr>
              <a:t> </a:t>
            </a:r>
            <a:r>
              <a:rPr lang="en-US" sz="2000" dirty="0" err="1">
                <a:latin typeface="Delicious-Roman"/>
                <a:cs typeface="Delicious-Roman"/>
              </a:rPr>
              <a:t>Younsi</a:t>
            </a:r>
            <a:endParaRPr lang="en-US" sz="2000" dirty="0">
              <a:latin typeface="Delicious-Roman"/>
              <a:cs typeface="Delicious-Roman"/>
            </a:endParaRPr>
          </a:p>
          <a:p>
            <a:r>
              <a:rPr lang="en-US" sz="2000" dirty="0">
                <a:latin typeface="Delicious-Roman"/>
                <a:cs typeface="Delicious-Roman"/>
              </a:rPr>
              <a:t>Thomas Down</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smtClean="0">
              <a:latin typeface="Delicious-Roman"/>
              <a:cs typeface="Delicious-Roman"/>
            </a:endParaRP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3421637"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r>
              <a:rPr lang="en-US" sz="2000" dirty="0" smtClean="0">
                <a:latin typeface="Delicious-Roman"/>
                <a:cs typeface="Delicious-Roman"/>
              </a:rPr>
              <a:t>Richard Leggett</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6" name="Picture 5"/>
          <p:cNvPicPr>
            <a:picLocks noChangeAspect="1"/>
          </p:cNvPicPr>
          <p:nvPr/>
        </p:nvPicPr>
        <p:blipFill rotWithShape="1">
          <a:blip r:embed="rId3"/>
          <a:srcRect b="15741"/>
          <a:stretch/>
        </p:blipFill>
        <p:spPr>
          <a:xfrm>
            <a:off x="90796" y="622300"/>
            <a:ext cx="3770837" cy="4864101"/>
          </a:xfrm>
          <a:prstGeom prst="rect">
            <a:avLst/>
          </a:prstGeom>
        </p:spPr>
      </p:pic>
      <p:pic>
        <p:nvPicPr>
          <p:cNvPr id="3" name="Picture 2"/>
          <p:cNvPicPr>
            <a:picLocks noChangeAspect="1"/>
          </p:cNvPicPr>
          <p:nvPr/>
        </p:nvPicPr>
        <p:blipFill>
          <a:blip r:embed="rId4"/>
          <a:stretch>
            <a:fillRect/>
          </a:stretch>
        </p:blipFill>
        <p:spPr>
          <a:xfrm>
            <a:off x="215189" y="5346700"/>
            <a:ext cx="1320800" cy="1320800"/>
          </a:xfrm>
          <a:prstGeom prst="rect">
            <a:avLst/>
          </a:prstGeom>
        </p:spPr>
      </p:pic>
      <p:pic>
        <p:nvPicPr>
          <p:cNvPr id="5" name="Picture 4" descr="SummerSchoolFlyer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7756" y="749300"/>
            <a:ext cx="4077472" cy="5765800"/>
          </a:xfrm>
          <a:prstGeom prst="rect">
            <a:avLst/>
          </a:prstGeom>
        </p:spPr>
      </p:pic>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3"/>
          <a:srcRect r="9861"/>
          <a:stretch/>
        </p:blipFill>
        <p:spPr>
          <a:xfrm>
            <a:off x="114301" y="1219200"/>
            <a:ext cx="4689613" cy="1892300"/>
          </a:xfrm>
          <a:prstGeom prst="rect">
            <a:avLst/>
          </a:prstGeom>
        </p:spPr>
      </p:pic>
      <p:pic>
        <p:nvPicPr>
          <p:cNvPr id="6" name="Picture 5"/>
          <p:cNvPicPr>
            <a:picLocks noChangeAspect="1"/>
          </p:cNvPicPr>
          <p:nvPr/>
        </p:nvPicPr>
        <p:blipFill>
          <a:blip r:embed="rId4"/>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Collaboration</a:t>
            </a:r>
            <a:endParaRPr lang="en-US" dirty="0">
              <a:latin typeface="Helvetica"/>
              <a:cs typeface="Helvetica"/>
            </a:endParaRPr>
          </a:p>
        </p:txBody>
      </p:sp>
    </p:spTree>
    <p:extLst>
      <p:ext uri="{BB962C8B-B14F-4D97-AF65-F5344CB8AC3E}">
        <p14:creationId xmlns:p14="http://schemas.microsoft.com/office/powerpoint/2010/main" val="163581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9744694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7345754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21462</TotalTime>
  <Words>2765</Words>
  <Application>Microsoft Macintosh PowerPoint</Application>
  <PresentationFormat>On-screen Show (4:3)</PresentationFormat>
  <Paragraphs>286</Paragraphs>
  <Slides>31</Slides>
  <Notes>30</Notes>
  <HiddenSlides>1</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306</cp:revision>
  <dcterms:created xsi:type="dcterms:W3CDTF">2011-04-12T19:11:26Z</dcterms:created>
  <dcterms:modified xsi:type="dcterms:W3CDTF">2015-02-02T11:59:52Z</dcterms:modified>
</cp:coreProperties>
</file>